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07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01" r:id="rId55"/>
    <p:sldId id="302" r:id="rId56"/>
    <p:sldId id="303" r:id="rId57"/>
    <p:sldId id="304" r:id="rId58"/>
    <p:sldId id="305" r:id="rId59"/>
    <p:sldId id="306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109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00C5-0088-444B-9442-03F026D09C55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7D66E-7B0E-40E5-BC7E-2EBCE97A3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053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00C5-0088-444B-9442-03F026D09C55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7D66E-7B0E-40E5-BC7E-2EBCE97A3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491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00C5-0088-444B-9442-03F026D09C55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7D66E-7B0E-40E5-BC7E-2EBCE97A3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169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00C5-0088-444B-9442-03F026D09C55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7D66E-7B0E-40E5-BC7E-2EBCE97A3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652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00C5-0088-444B-9442-03F026D09C55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7D66E-7B0E-40E5-BC7E-2EBCE97A3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68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00C5-0088-444B-9442-03F026D09C55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7D66E-7B0E-40E5-BC7E-2EBCE97A3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7585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00C5-0088-444B-9442-03F026D09C55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7D66E-7B0E-40E5-BC7E-2EBCE97A3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4834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00C5-0088-444B-9442-03F026D09C55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7D66E-7B0E-40E5-BC7E-2EBCE97A3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086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00C5-0088-444B-9442-03F026D09C55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7D66E-7B0E-40E5-BC7E-2EBCE97A3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24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00C5-0088-444B-9442-03F026D09C55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7D66E-7B0E-40E5-BC7E-2EBCE97A3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0331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00C5-0088-444B-9442-03F026D09C55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7D66E-7B0E-40E5-BC7E-2EBCE97A3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868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A00C5-0088-444B-9442-03F026D09C55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7D66E-7B0E-40E5-BC7E-2EBCE97A3D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152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Sets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what</a:t>
            </a:r>
            <a:r>
              <a:rPr lang="pt-BR" dirty="0" smtClean="0"/>
              <a:t> </a:t>
            </a:r>
            <a:r>
              <a:rPr lang="pt-BR" dirty="0" err="1" smtClean="0"/>
              <a:t>they</a:t>
            </a:r>
            <a:r>
              <a:rPr lang="pt-BR" dirty="0" smtClean="0"/>
              <a:t> are </a:t>
            </a:r>
            <a:r>
              <a:rPr lang="pt-BR" dirty="0" err="1" smtClean="0"/>
              <a:t>good</a:t>
            </a:r>
            <a:r>
              <a:rPr lang="pt-BR" dirty="0" smtClean="0"/>
              <a:t> for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13726" b="5088"/>
          <a:stretch/>
        </p:blipFill>
        <p:spPr>
          <a:xfrm>
            <a:off x="669700" y="1120461"/>
            <a:ext cx="10467975" cy="47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63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That</a:t>
            </a:r>
            <a:r>
              <a:rPr lang="pt-BR" dirty="0" smtClean="0"/>
              <a:t> </a:t>
            </a:r>
            <a:r>
              <a:rPr lang="pt-BR" dirty="0" err="1" smtClean="0"/>
              <a:t>jagged</a:t>
            </a:r>
            <a:r>
              <a:rPr lang="pt-BR" dirty="0" smtClean="0"/>
              <a:t> S </a:t>
            </a:r>
            <a:r>
              <a:rPr lang="pt-BR" dirty="0" err="1" smtClean="0"/>
              <a:t>symbol</a:t>
            </a:r>
            <a:r>
              <a:rPr lang="pt-BR" dirty="0" smtClean="0"/>
              <a:t> –</a:t>
            </a:r>
            <a:r>
              <a:rPr lang="pt-BR" dirty="0" err="1" smtClean="0"/>
              <a:t>practice</a:t>
            </a:r>
            <a:r>
              <a:rPr lang="pt-BR" dirty="0" smtClean="0"/>
              <a:t> </a:t>
            </a:r>
            <a:r>
              <a:rPr lang="pt-BR" dirty="0" err="1" smtClean="0"/>
              <a:t>exercises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716" b="6331"/>
          <a:stretch/>
        </p:blipFill>
        <p:spPr>
          <a:xfrm>
            <a:off x="208611" y="1648496"/>
            <a:ext cx="10944493" cy="49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69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That</a:t>
            </a:r>
            <a:r>
              <a:rPr lang="pt-BR" dirty="0" smtClean="0"/>
              <a:t> </a:t>
            </a:r>
            <a:r>
              <a:rPr lang="pt-BR" dirty="0" err="1" smtClean="0"/>
              <a:t>jagged</a:t>
            </a:r>
            <a:r>
              <a:rPr lang="pt-BR" dirty="0" smtClean="0"/>
              <a:t> S </a:t>
            </a:r>
            <a:r>
              <a:rPr lang="pt-BR" dirty="0" err="1" smtClean="0"/>
              <a:t>symbol</a:t>
            </a:r>
            <a:r>
              <a:rPr lang="pt-BR" dirty="0" smtClean="0"/>
              <a:t> –</a:t>
            </a:r>
            <a:r>
              <a:rPr lang="pt-BR" dirty="0" err="1" smtClean="0"/>
              <a:t>practice</a:t>
            </a:r>
            <a:r>
              <a:rPr lang="pt-BR" dirty="0" smtClean="0"/>
              <a:t> </a:t>
            </a:r>
            <a:r>
              <a:rPr lang="pt-BR" dirty="0" err="1" smtClean="0"/>
              <a:t>exercises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203" b="7871"/>
          <a:stretch/>
        </p:blipFill>
        <p:spPr>
          <a:xfrm>
            <a:off x="347727" y="1674254"/>
            <a:ext cx="10622521" cy="471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10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Graded</a:t>
            </a:r>
            <a:r>
              <a:rPr lang="pt-BR" dirty="0" smtClean="0"/>
              <a:t> </a:t>
            </a:r>
            <a:r>
              <a:rPr lang="pt-BR" dirty="0" err="1" smtClean="0"/>
              <a:t>Quiz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2946" b="5592"/>
          <a:stretch/>
        </p:blipFill>
        <p:spPr>
          <a:xfrm>
            <a:off x="543462" y="1545465"/>
            <a:ext cx="10854341" cy="497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30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Graded</a:t>
            </a:r>
            <a:r>
              <a:rPr lang="pt-BR" dirty="0" smtClean="0"/>
              <a:t> </a:t>
            </a:r>
            <a:r>
              <a:rPr lang="pt-BR" dirty="0" err="1" smtClean="0"/>
              <a:t>Quiz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790" b="5713"/>
          <a:stretch/>
        </p:blipFill>
        <p:spPr>
          <a:xfrm>
            <a:off x="875763" y="1803041"/>
            <a:ext cx="10927321" cy="49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07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Graded</a:t>
            </a:r>
            <a:r>
              <a:rPr lang="pt-BR" dirty="0" smtClean="0"/>
              <a:t> </a:t>
            </a:r>
            <a:r>
              <a:rPr lang="pt-BR" dirty="0" err="1" smtClean="0"/>
              <a:t>Quiz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562" b="5664"/>
          <a:stretch/>
        </p:blipFill>
        <p:spPr>
          <a:xfrm>
            <a:off x="273005" y="1493949"/>
            <a:ext cx="11202071" cy="508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9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Graded</a:t>
            </a:r>
            <a:r>
              <a:rPr lang="pt-BR" dirty="0" smtClean="0"/>
              <a:t> </a:t>
            </a:r>
            <a:r>
              <a:rPr lang="pt-BR" dirty="0" err="1" smtClean="0"/>
              <a:t>Quiz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769" b="6341"/>
          <a:stretch/>
        </p:blipFill>
        <p:spPr>
          <a:xfrm>
            <a:off x="386365" y="1481070"/>
            <a:ext cx="10867220" cy="488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5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Graded</a:t>
            </a:r>
            <a:r>
              <a:rPr lang="pt-BR" dirty="0" smtClean="0"/>
              <a:t> </a:t>
            </a:r>
            <a:r>
              <a:rPr lang="pt-BR" dirty="0" err="1" smtClean="0"/>
              <a:t>Quiz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175" b="6487"/>
          <a:stretch/>
        </p:blipFill>
        <p:spPr>
          <a:xfrm>
            <a:off x="479067" y="1596980"/>
            <a:ext cx="11034645" cy="4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93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Graded</a:t>
            </a:r>
            <a:r>
              <a:rPr lang="pt-BR" dirty="0" smtClean="0"/>
              <a:t> </a:t>
            </a:r>
            <a:r>
              <a:rPr lang="pt-BR" dirty="0" err="1" smtClean="0"/>
              <a:t>Quiz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3336" b="5931"/>
          <a:stretch/>
        </p:blipFill>
        <p:spPr>
          <a:xfrm>
            <a:off x="386365" y="1493949"/>
            <a:ext cx="11008888" cy="499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13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Graded</a:t>
            </a:r>
            <a:r>
              <a:rPr lang="pt-BR" dirty="0" smtClean="0"/>
              <a:t> </a:t>
            </a:r>
            <a:r>
              <a:rPr lang="pt-BR" dirty="0" err="1" smtClean="0"/>
              <a:t>Quiz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3471" b="6640"/>
          <a:stretch/>
        </p:blipFill>
        <p:spPr>
          <a:xfrm>
            <a:off x="386365" y="1571222"/>
            <a:ext cx="10867220" cy="48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32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Graded</a:t>
            </a:r>
            <a:r>
              <a:rPr lang="pt-BR" dirty="0" smtClean="0"/>
              <a:t> </a:t>
            </a:r>
            <a:r>
              <a:rPr lang="pt-BR" dirty="0" err="1" smtClean="0"/>
              <a:t>Quiz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3704" b="6093"/>
          <a:stretch/>
        </p:blipFill>
        <p:spPr>
          <a:xfrm>
            <a:off x="386365" y="1648496"/>
            <a:ext cx="10996009" cy="495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92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Sets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what</a:t>
            </a:r>
            <a:r>
              <a:rPr lang="pt-BR" dirty="0" smtClean="0"/>
              <a:t> </a:t>
            </a:r>
            <a:r>
              <a:rPr lang="pt-BR" dirty="0" err="1" smtClean="0"/>
              <a:t>they</a:t>
            </a:r>
            <a:r>
              <a:rPr lang="pt-BR" dirty="0" smtClean="0"/>
              <a:t> are </a:t>
            </a:r>
            <a:r>
              <a:rPr lang="pt-BR" dirty="0" err="1" smtClean="0"/>
              <a:t>good</a:t>
            </a:r>
            <a:r>
              <a:rPr lang="pt-BR" dirty="0" smtClean="0"/>
              <a:t> for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373" b="5394"/>
          <a:stretch/>
        </p:blipFill>
        <p:spPr>
          <a:xfrm>
            <a:off x="582099" y="1584102"/>
            <a:ext cx="10828583" cy="494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77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Descartes </a:t>
            </a:r>
            <a:r>
              <a:rPr lang="pt-BR" dirty="0" err="1" smtClean="0"/>
              <a:t>was</a:t>
            </a:r>
            <a:r>
              <a:rPr lang="pt-BR" dirty="0" smtClean="0"/>
              <a:t> </a:t>
            </a:r>
            <a:r>
              <a:rPr lang="pt-BR" dirty="0" err="1" smtClean="0"/>
              <a:t>really</a:t>
            </a:r>
            <a:r>
              <a:rPr lang="pt-BR" dirty="0" smtClean="0"/>
              <a:t> </a:t>
            </a:r>
            <a:r>
              <a:rPr lang="pt-BR" dirty="0" err="1" smtClean="0"/>
              <a:t>smart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570" b="7529"/>
          <a:stretch/>
        </p:blipFill>
        <p:spPr>
          <a:xfrm>
            <a:off x="600500" y="1609859"/>
            <a:ext cx="10800071" cy="479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44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Descartes </a:t>
            </a:r>
            <a:r>
              <a:rPr lang="pt-BR" dirty="0" err="1" smtClean="0"/>
              <a:t>was</a:t>
            </a:r>
            <a:r>
              <a:rPr lang="pt-BR" dirty="0" smtClean="0"/>
              <a:t> </a:t>
            </a:r>
            <a:r>
              <a:rPr lang="pt-BR" dirty="0" err="1" smtClean="0"/>
              <a:t>really</a:t>
            </a:r>
            <a:r>
              <a:rPr lang="pt-BR" dirty="0" smtClean="0"/>
              <a:t> </a:t>
            </a:r>
            <a:r>
              <a:rPr lang="pt-BR" dirty="0" err="1" smtClean="0"/>
              <a:t>smart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3625" b="5739"/>
          <a:stretch/>
        </p:blipFill>
        <p:spPr>
          <a:xfrm>
            <a:off x="791569" y="1519707"/>
            <a:ext cx="10226865" cy="46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98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Descartes </a:t>
            </a:r>
            <a:r>
              <a:rPr lang="pt-BR" dirty="0" err="1" smtClean="0"/>
              <a:t>was</a:t>
            </a:r>
            <a:r>
              <a:rPr lang="pt-BR" dirty="0" smtClean="0"/>
              <a:t> </a:t>
            </a:r>
            <a:r>
              <a:rPr lang="pt-BR" dirty="0" err="1" smtClean="0"/>
              <a:t>really</a:t>
            </a:r>
            <a:r>
              <a:rPr lang="pt-BR" dirty="0" smtClean="0"/>
              <a:t> </a:t>
            </a:r>
            <a:r>
              <a:rPr lang="pt-BR" dirty="0" err="1" smtClean="0"/>
              <a:t>smart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144" b="6062"/>
          <a:stretch/>
        </p:blipFill>
        <p:spPr>
          <a:xfrm>
            <a:off x="532263" y="1609859"/>
            <a:ext cx="10376990" cy="471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54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Descartes </a:t>
            </a:r>
            <a:r>
              <a:rPr lang="pt-BR" dirty="0" err="1" smtClean="0"/>
              <a:t>was</a:t>
            </a:r>
            <a:r>
              <a:rPr lang="pt-BR" dirty="0" smtClean="0"/>
              <a:t> </a:t>
            </a:r>
            <a:r>
              <a:rPr lang="pt-BR" dirty="0" err="1" smtClean="0"/>
              <a:t>really</a:t>
            </a:r>
            <a:r>
              <a:rPr lang="pt-BR" dirty="0" smtClean="0"/>
              <a:t> </a:t>
            </a:r>
            <a:r>
              <a:rPr lang="pt-BR" dirty="0" err="1" smtClean="0"/>
              <a:t>smart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3319" b="6205"/>
          <a:stretch/>
        </p:blipFill>
        <p:spPr>
          <a:xfrm>
            <a:off x="873457" y="1545465"/>
            <a:ext cx="10417932" cy="471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66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Types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functions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983" b="5649"/>
          <a:stretch/>
        </p:blipFill>
        <p:spPr>
          <a:xfrm>
            <a:off x="750626" y="1661375"/>
            <a:ext cx="10745479" cy="485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43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Types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functions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3978" b="6266"/>
          <a:stretch/>
        </p:blipFill>
        <p:spPr>
          <a:xfrm>
            <a:off x="518614" y="1468192"/>
            <a:ext cx="10540763" cy="47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95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Types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functions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395" b="6448"/>
          <a:stretch/>
        </p:blipFill>
        <p:spPr>
          <a:xfrm>
            <a:off x="914400" y="1403798"/>
            <a:ext cx="1014497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71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Types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functions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3908" b="6190"/>
          <a:stretch/>
        </p:blipFill>
        <p:spPr>
          <a:xfrm>
            <a:off x="791571" y="1493949"/>
            <a:ext cx="10922900" cy="49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72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Cartesian</a:t>
            </a:r>
            <a:r>
              <a:rPr lang="pt-BR" dirty="0" smtClean="0"/>
              <a:t> </a:t>
            </a:r>
            <a:r>
              <a:rPr lang="pt-BR" dirty="0" err="1" smtClean="0"/>
              <a:t>plan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functions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996" b="6082"/>
          <a:stretch/>
        </p:blipFill>
        <p:spPr>
          <a:xfrm>
            <a:off x="750628" y="1481069"/>
            <a:ext cx="10690888" cy="48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51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Cartesian</a:t>
            </a:r>
            <a:r>
              <a:rPr lang="pt-BR" dirty="0" smtClean="0"/>
              <a:t> </a:t>
            </a:r>
            <a:r>
              <a:rPr lang="pt-BR" dirty="0" err="1" smtClean="0"/>
              <a:t>plan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functions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4499" b="6020"/>
          <a:stretch/>
        </p:blipFill>
        <p:spPr>
          <a:xfrm>
            <a:off x="750626" y="1622738"/>
            <a:ext cx="10663594" cy="476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75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Sets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what</a:t>
            </a:r>
            <a:r>
              <a:rPr lang="pt-BR" dirty="0" smtClean="0"/>
              <a:t> </a:t>
            </a:r>
            <a:r>
              <a:rPr lang="pt-BR" dirty="0" err="1" smtClean="0"/>
              <a:t>they</a:t>
            </a:r>
            <a:r>
              <a:rPr lang="pt-BR" dirty="0" smtClean="0"/>
              <a:t> are </a:t>
            </a:r>
            <a:r>
              <a:rPr lang="pt-BR" dirty="0" err="1" smtClean="0"/>
              <a:t>good</a:t>
            </a:r>
            <a:r>
              <a:rPr lang="pt-BR" dirty="0" smtClean="0"/>
              <a:t> for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349" b="5918"/>
          <a:stretch/>
        </p:blipFill>
        <p:spPr>
          <a:xfrm>
            <a:off x="517704" y="1584101"/>
            <a:ext cx="10867220" cy="49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0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Cartesian</a:t>
            </a:r>
            <a:r>
              <a:rPr lang="pt-BR" dirty="0" smtClean="0"/>
              <a:t> </a:t>
            </a:r>
            <a:r>
              <a:rPr lang="pt-BR" dirty="0" err="1" smtClean="0"/>
              <a:t>plan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functions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3414" b="6302"/>
          <a:stretch/>
        </p:blipFill>
        <p:spPr>
          <a:xfrm>
            <a:off x="818866" y="1455313"/>
            <a:ext cx="10813718" cy="48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37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Cartesian</a:t>
            </a:r>
            <a:r>
              <a:rPr lang="pt-BR" dirty="0" smtClean="0"/>
              <a:t> </a:t>
            </a:r>
            <a:r>
              <a:rPr lang="pt-BR" dirty="0" err="1" smtClean="0"/>
              <a:t>plan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functions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3361" b="6040"/>
          <a:stretch/>
        </p:blipFill>
        <p:spPr>
          <a:xfrm>
            <a:off x="791570" y="1609860"/>
            <a:ext cx="10458876" cy="473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88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Cartesian</a:t>
            </a:r>
            <a:r>
              <a:rPr lang="pt-BR" dirty="0" smtClean="0"/>
              <a:t> </a:t>
            </a:r>
            <a:r>
              <a:rPr lang="pt-BR" dirty="0" err="1" smtClean="0"/>
              <a:t>plan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functions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3714" b="6738"/>
          <a:stretch/>
        </p:blipFill>
        <p:spPr>
          <a:xfrm>
            <a:off x="909467" y="1661375"/>
            <a:ext cx="10395569" cy="46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95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Cartesian</a:t>
            </a:r>
            <a:r>
              <a:rPr lang="pt-BR" dirty="0" smtClean="0"/>
              <a:t> </a:t>
            </a:r>
            <a:r>
              <a:rPr lang="pt-BR" dirty="0" err="1" smtClean="0"/>
              <a:t>plan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functions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3959" b="6369"/>
          <a:stretch/>
        </p:blipFill>
        <p:spPr>
          <a:xfrm>
            <a:off x="668740" y="1429555"/>
            <a:ext cx="10063091" cy="45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21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Cartesian</a:t>
            </a:r>
            <a:r>
              <a:rPr lang="pt-BR" dirty="0" smtClean="0"/>
              <a:t> </a:t>
            </a:r>
            <a:r>
              <a:rPr lang="pt-BR" dirty="0" err="1" smtClean="0"/>
              <a:t>plan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functions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3426" b="7255"/>
          <a:stretch/>
        </p:blipFill>
        <p:spPr>
          <a:xfrm>
            <a:off x="736980" y="1287887"/>
            <a:ext cx="11032082" cy="491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34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Cartesian</a:t>
            </a:r>
            <a:r>
              <a:rPr lang="pt-BR" dirty="0" smtClean="0"/>
              <a:t> </a:t>
            </a:r>
            <a:r>
              <a:rPr lang="pt-BR" dirty="0" err="1" smtClean="0"/>
              <a:t>plan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types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functions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3194" b="6648"/>
          <a:stretch/>
        </p:blipFill>
        <p:spPr>
          <a:xfrm>
            <a:off x="668741" y="1493950"/>
            <a:ext cx="1014497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56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This</a:t>
            </a:r>
            <a:r>
              <a:rPr lang="pt-BR" dirty="0" smtClean="0"/>
              <a:t> </a:t>
            </a:r>
            <a:r>
              <a:rPr lang="pt-BR" dirty="0" err="1" smtClean="0"/>
              <a:t>is</a:t>
            </a:r>
            <a:r>
              <a:rPr lang="pt-BR" dirty="0" smtClean="0"/>
              <a:t> </a:t>
            </a:r>
            <a:r>
              <a:rPr lang="pt-BR" dirty="0" err="1" smtClean="0"/>
              <a:t>about</a:t>
            </a:r>
            <a:r>
              <a:rPr lang="pt-BR" dirty="0" smtClean="0"/>
              <a:t> </a:t>
            </a:r>
            <a:r>
              <a:rPr lang="pt-BR" dirty="0" err="1" smtClean="0"/>
              <a:t>that</a:t>
            </a:r>
            <a:r>
              <a:rPr lang="pt-BR" dirty="0" smtClean="0"/>
              <a:t> </a:t>
            </a:r>
            <a:r>
              <a:rPr lang="pt-BR" dirty="0" err="1" smtClean="0"/>
              <a:t>derivative</a:t>
            </a:r>
            <a:r>
              <a:rPr lang="pt-BR" dirty="0" smtClean="0"/>
              <a:t> </a:t>
            </a:r>
            <a:r>
              <a:rPr lang="pt-BR" dirty="0" err="1" smtClean="0"/>
              <a:t>stuff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13261" b="5837"/>
          <a:stretch/>
        </p:blipFill>
        <p:spPr>
          <a:xfrm>
            <a:off x="386365" y="1416676"/>
            <a:ext cx="10419843" cy="473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7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This</a:t>
            </a:r>
            <a:r>
              <a:rPr lang="pt-BR" dirty="0" smtClean="0"/>
              <a:t> </a:t>
            </a:r>
            <a:r>
              <a:rPr lang="pt-BR" dirty="0" err="1" smtClean="0"/>
              <a:t>is</a:t>
            </a:r>
            <a:r>
              <a:rPr lang="pt-BR" dirty="0" smtClean="0"/>
              <a:t> </a:t>
            </a:r>
            <a:r>
              <a:rPr lang="pt-BR" dirty="0" err="1" smtClean="0"/>
              <a:t>about</a:t>
            </a:r>
            <a:r>
              <a:rPr lang="pt-BR" dirty="0" smtClean="0"/>
              <a:t> </a:t>
            </a:r>
            <a:r>
              <a:rPr lang="pt-BR" dirty="0" err="1" smtClean="0"/>
              <a:t>that</a:t>
            </a:r>
            <a:r>
              <a:rPr lang="pt-BR" dirty="0" smtClean="0"/>
              <a:t> </a:t>
            </a:r>
            <a:r>
              <a:rPr lang="pt-BR" dirty="0" err="1" smtClean="0"/>
              <a:t>derivative</a:t>
            </a:r>
            <a:r>
              <a:rPr lang="pt-BR" dirty="0" smtClean="0"/>
              <a:t> </a:t>
            </a:r>
            <a:r>
              <a:rPr lang="pt-BR" dirty="0" err="1" smtClean="0"/>
              <a:t>stuff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396" b="6434"/>
          <a:stretch/>
        </p:blipFill>
        <p:spPr>
          <a:xfrm>
            <a:off x="386365" y="1429556"/>
            <a:ext cx="10486172" cy="47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55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Practice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smtClean="0"/>
              <a:t>exponentes </a:t>
            </a:r>
            <a:r>
              <a:rPr lang="pt-BR" dirty="0" err="1" smtClean="0"/>
              <a:t>and</a:t>
            </a:r>
            <a:r>
              <a:rPr lang="pt-BR" dirty="0" smtClean="0"/>
              <a:t> log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3632" b="5857"/>
          <a:stretch/>
        </p:blipFill>
        <p:spPr>
          <a:xfrm>
            <a:off x="791569" y="1635616"/>
            <a:ext cx="10786423" cy="48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02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3851" b="6967"/>
          <a:stretch/>
        </p:blipFill>
        <p:spPr>
          <a:xfrm>
            <a:off x="386365" y="1455313"/>
            <a:ext cx="10472524" cy="466215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Practice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exponents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log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77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Infinite</a:t>
            </a:r>
            <a:r>
              <a:rPr lang="pt-BR" dirty="0" smtClean="0"/>
              <a:t> world </a:t>
            </a:r>
            <a:r>
              <a:rPr lang="pt-BR" dirty="0" err="1" smtClean="0"/>
              <a:t>of</a:t>
            </a:r>
            <a:r>
              <a:rPr lang="pt-BR" dirty="0" smtClean="0"/>
              <a:t> real </a:t>
            </a:r>
            <a:r>
              <a:rPr lang="pt-BR" dirty="0" err="1" smtClean="0"/>
              <a:t>numbers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2609" b="5558"/>
          <a:stretch/>
        </p:blipFill>
        <p:spPr>
          <a:xfrm>
            <a:off x="569220" y="1403797"/>
            <a:ext cx="10777068" cy="495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78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785" b="5969"/>
          <a:stretch/>
        </p:blipFill>
        <p:spPr>
          <a:xfrm>
            <a:off x="750626" y="1712890"/>
            <a:ext cx="9762841" cy="440457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Practice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exponents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log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2755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2968" b="6195"/>
          <a:stretch/>
        </p:blipFill>
        <p:spPr>
          <a:xfrm>
            <a:off x="1009933" y="1841680"/>
            <a:ext cx="9407999" cy="42757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Practice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exponents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log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5954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13855" b="5745"/>
          <a:stretch/>
        </p:blipFill>
        <p:spPr>
          <a:xfrm>
            <a:off x="586854" y="1622738"/>
            <a:ext cx="11168560" cy="504851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Practice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exponents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log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1363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3726" b="6093"/>
          <a:stretch/>
        </p:blipFill>
        <p:spPr>
          <a:xfrm>
            <a:off x="655091" y="1635617"/>
            <a:ext cx="10513467" cy="473942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Practice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exponents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log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186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3870" b="5766"/>
          <a:stretch/>
        </p:blipFill>
        <p:spPr>
          <a:xfrm>
            <a:off x="1378422" y="1777285"/>
            <a:ext cx="10090387" cy="455912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Practice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exponents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log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3202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13684" b="5810"/>
          <a:stretch/>
        </p:blipFill>
        <p:spPr>
          <a:xfrm>
            <a:off x="586854" y="1596980"/>
            <a:ext cx="10841014" cy="490685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Practice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exponents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log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3922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13995" b="6283"/>
          <a:stretch/>
        </p:blipFill>
        <p:spPr>
          <a:xfrm>
            <a:off x="554414" y="1725769"/>
            <a:ext cx="10832510" cy="485533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Practice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exponents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log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260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Graded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tangent</a:t>
            </a:r>
            <a:r>
              <a:rPr lang="pt-BR" dirty="0" smtClean="0"/>
              <a:t> </a:t>
            </a:r>
            <a:r>
              <a:rPr lang="pt-BR" dirty="0" err="1" smtClean="0"/>
              <a:t>lines</a:t>
            </a:r>
            <a:r>
              <a:rPr lang="pt-BR" dirty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functions</a:t>
            </a:r>
            <a:r>
              <a:rPr lang="pt-BR" dirty="0" smtClean="0"/>
              <a:t>, log</a:t>
            </a:r>
          </a:p>
          <a:p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21038" b="5939"/>
          <a:stretch/>
        </p:blipFill>
        <p:spPr>
          <a:xfrm>
            <a:off x="476919" y="1339403"/>
            <a:ext cx="10759687" cy="441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20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-693" t="13752" r="7516" b="5105"/>
          <a:stretch/>
        </p:blipFill>
        <p:spPr>
          <a:xfrm>
            <a:off x="47630" y="740978"/>
            <a:ext cx="12123354" cy="593571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6365" y="270457"/>
            <a:ext cx="6529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Graded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tangent</a:t>
            </a:r>
            <a:r>
              <a:rPr lang="pt-BR" dirty="0" smtClean="0"/>
              <a:t> </a:t>
            </a:r>
            <a:r>
              <a:rPr lang="pt-BR" dirty="0" err="1" smtClean="0"/>
              <a:t>lines</a:t>
            </a:r>
            <a:r>
              <a:rPr lang="pt-BR" dirty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functions</a:t>
            </a:r>
            <a:r>
              <a:rPr lang="pt-BR" dirty="0" smtClean="0"/>
              <a:t>, log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2560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902" r="14821" b="5926"/>
          <a:stretch/>
        </p:blipFill>
        <p:spPr>
          <a:xfrm>
            <a:off x="630949" y="788276"/>
            <a:ext cx="11082830" cy="586477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6365" y="270457"/>
            <a:ext cx="6529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Graded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tangent</a:t>
            </a:r>
            <a:r>
              <a:rPr lang="pt-BR" dirty="0" smtClean="0"/>
              <a:t> </a:t>
            </a:r>
            <a:r>
              <a:rPr lang="pt-BR" dirty="0" err="1" smtClean="0"/>
              <a:t>lines</a:t>
            </a:r>
            <a:r>
              <a:rPr lang="pt-BR" dirty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functions</a:t>
            </a:r>
            <a:r>
              <a:rPr lang="pt-BR" dirty="0" smtClean="0"/>
              <a:t>, log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263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Infinite</a:t>
            </a:r>
            <a:r>
              <a:rPr lang="pt-BR" dirty="0" smtClean="0"/>
              <a:t> world </a:t>
            </a:r>
            <a:r>
              <a:rPr lang="pt-BR" dirty="0" err="1" smtClean="0"/>
              <a:t>of</a:t>
            </a:r>
            <a:r>
              <a:rPr lang="pt-BR" dirty="0" smtClean="0"/>
              <a:t> real </a:t>
            </a:r>
            <a:r>
              <a:rPr lang="pt-BR" dirty="0" err="1" smtClean="0"/>
              <a:t>numbers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544" b="5722"/>
          <a:stretch/>
        </p:blipFill>
        <p:spPr>
          <a:xfrm>
            <a:off x="386365" y="1493949"/>
            <a:ext cx="11008888" cy="499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63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254" r="13124" b="7220"/>
          <a:stretch/>
        </p:blipFill>
        <p:spPr>
          <a:xfrm>
            <a:off x="599422" y="740978"/>
            <a:ext cx="11303547" cy="581747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6365" y="270457"/>
            <a:ext cx="6529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Graded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tangent</a:t>
            </a:r>
            <a:r>
              <a:rPr lang="pt-BR" dirty="0" smtClean="0"/>
              <a:t> </a:t>
            </a:r>
            <a:r>
              <a:rPr lang="pt-BR" dirty="0" err="1" smtClean="0"/>
              <a:t>lines</a:t>
            </a:r>
            <a:r>
              <a:rPr lang="pt-BR" dirty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functions</a:t>
            </a:r>
            <a:r>
              <a:rPr lang="pt-BR" dirty="0" smtClean="0"/>
              <a:t>, log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5850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686" r="16517" b="6573"/>
          <a:stretch/>
        </p:blipFill>
        <p:spPr>
          <a:xfrm>
            <a:off x="599416" y="788276"/>
            <a:ext cx="10862113" cy="583324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6365" y="270457"/>
            <a:ext cx="6529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Graded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tangent</a:t>
            </a:r>
            <a:r>
              <a:rPr lang="pt-BR" dirty="0" smtClean="0"/>
              <a:t> </a:t>
            </a:r>
            <a:r>
              <a:rPr lang="pt-BR" dirty="0" err="1" smtClean="0"/>
              <a:t>lines</a:t>
            </a:r>
            <a:r>
              <a:rPr lang="pt-BR" dirty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functions</a:t>
            </a:r>
            <a:r>
              <a:rPr lang="pt-BR" dirty="0" smtClean="0"/>
              <a:t>, log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952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470" r="17001" b="6358"/>
          <a:stretch/>
        </p:blipFill>
        <p:spPr>
          <a:xfrm>
            <a:off x="678246" y="756744"/>
            <a:ext cx="10799051" cy="586477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6365" y="270457"/>
            <a:ext cx="6529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Graded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tangent</a:t>
            </a:r>
            <a:r>
              <a:rPr lang="pt-BR" dirty="0" smtClean="0"/>
              <a:t> </a:t>
            </a:r>
            <a:r>
              <a:rPr lang="pt-BR" dirty="0" err="1" smtClean="0"/>
              <a:t>lines</a:t>
            </a:r>
            <a:r>
              <a:rPr lang="pt-BR" dirty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functions</a:t>
            </a:r>
            <a:r>
              <a:rPr lang="pt-BR" dirty="0" smtClean="0"/>
              <a:t>, log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0455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588" b="5722"/>
          <a:stretch/>
        </p:blipFill>
        <p:spPr>
          <a:xfrm>
            <a:off x="586853" y="1387366"/>
            <a:ext cx="10390638" cy="471388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6365" y="270457"/>
            <a:ext cx="6529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Graded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tangent</a:t>
            </a:r>
            <a:r>
              <a:rPr lang="pt-BR" dirty="0" smtClean="0"/>
              <a:t> </a:t>
            </a:r>
            <a:r>
              <a:rPr lang="pt-BR" dirty="0" err="1" smtClean="0"/>
              <a:t>lines</a:t>
            </a:r>
            <a:r>
              <a:rPr lang="pt-BR" dirty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functions</a:t>
            </a:r>
            <a:r>
              <a:rPr lang="pt-BR" dirty="0" smtClean="0"/>
              <a:t>, log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7784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Practice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prob</a:t>
            </a:r>
            <a:r>
              <a:rPr lang="pt-BR" dirty="0" smtClean="0"/>
              <a:t> </a:t>
            </a:r>
            <a:r>
              <a:rPr lang="pt-BR" dirty="0" err="1" smtClean="0"/>
              <a:t>concepts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13240" b="6475"/>
          <a:stretch/>
        </p:blipFill>
        <p:spPr>
          <a:xfrm>
            <a:off x="614149" y="1576552"/>
            <a:ext cx="10827366" cy="488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73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Practice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prob</a:t>
            </a:r>
            <a:r>
              <a:rPr lang="pt-BR" dirty="0" smtClean="0"/>
              <a:t> </a:t>
            </a:r>
            <a:r>
              <a:rPr lang="pt-BR" dirty="0" err="1" smtClean="0"/>
              <a:t>concepts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4487" b="8055"/>
          <a:stretch/>
        </p:blipFill>
        <p:spPr>
          <a:xfrm>
            <a:off x="750626" y="1545021"/>
            <a:ext cx="11113969" cy="48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8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Practice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prob</a:t>
            </a:r>
            <a:r>
              <a:rPr lang="pt-BR" dirty="0" smtClean="0"/>
              <a:t> </a:t>
            </a:r>
            <a:r>
              <a:rPr lang="pt-BR" dirty="0" err="1" smtClean="0"/>
              <a:t>concepts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4327" b="6355"/>
          <a:stretch/>
        </p:blipFill>
        <p:spPr>
          <a:xfrm>
            <a:off x="846161" y="1592317"/>
            <a:ext cx="10499820" cy="468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09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Practice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prob</a:t>
            </a:r>
            <a:r>
              <a:rPr lang="pt-BR" dirty="0" smtClean="0"/>
              <a:t> </a:t>
            </a:r>
            <a:r>
              <a:rPr lang="pt-BR" dirty="0" err="1" smtClean="0"/>
              <a:t>concepts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769" b="6138"/>
          <a:stretch/>
        </p:blipFill>
        <p:spPr>
          <a:xfrm>
            <a:off x="764274" y="1560786"/>
            <a:ext cx="10363342" cy="466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86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Practice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prob</a:t>
            </a:r>
            <a:r>
              <a:rPr lang="pt-BR" dirty="0" smtClean="0"/>
              <a:t> </a:t>
            </a:r>
            <a:r>
              <a:rPr lang="pt-BR" dirty="0" err="1" smtClean="0"/>
              <a:t>concepts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4116" r="10095" b="7004"/>
          <a:stretch/>
        </p:blipFill>
        <p:spPr>
          <a:xfrm>
            <a:off x="347169" y="804040"/>
            <a:ext cx="11697685" cy="57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102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Practice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prob</a:t>
            </a:r>
            <a:r>
              <a:rPr lang="pt-BR" dirty="0" smtClean="0"/>
              <a:t> </a:t>
            </a:r>
            <a:r>
              <a:rPr lang="pt-BR" dirty="0" err="1" smtClean="0"/>
              <a:t>concepts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3573" b="6674"/>
          <a:stretch/>
        </p:blipFill>
        <p:spPr>
          <a:xfrm>
            <a:off x="607867" y="1749973"/>
            <a:ext cx="10055725" cy="450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11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Infinite</a:t>
            </a:r>
            <a:r>
              <a:rPr lang="pt-BR" dirty="0" smtClean="0"/>
              <a:t> world </a:t>
            </a:r>
            <a:r>
              <a:rPr lang="pt-BR" dirty="0" err="1" smtClean="0"/>
              <a:t>of</a:t>
            </a:r>
            <a:r>
              <a:rPr lang="pt-BR" dirty="0" smtClean="0"/>
              <a:t> real </a:t>
            </a:r>
            <a:r>
              <a:rPr lang="pt-BR" dirty="0" err="1" smtClean="0"/>
              <a:t>numbers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4082" b="6383"/>
          <a:stretch/>
        </p:blipFill>
        <p:spPr>
          <a:xfrm>
            <a:off x="607856" y="1571223"/>
            <a:ext cx="10944493" cy="489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03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Problem</a:t>
            </a:r>
            <a:r>
              <a:rPr lang="pt-BR" dirty="0" smtClean="0"/>
              <a:t> </a:t>
            </a:r>
            <a:r>
              <a:rPr lang="pt-BR" dirty="0" err="1" smtClean="0"/>
              <a:t>solving</a:t>
            </a:r>
            <a:r>
              <a:rPr lang="pt-BR" dirty="0" smtClean="0"/>
              <a:t> </a:t>
            </a:r>
            <a:r>
              <a:rPr lang="pt-BR" dirty="0" err="1" smtClean="0"/>
              <a:t>methods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872" b="14196"/>
          <a:stretch/>
        </p:blipFill>
        <p:spPr>
          <a:xfrm>
            <a:off x="232011" y="1639614"/>
            <a:ext cx="1130503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01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Problem</a:t>
            </a:r>
            <a:r>
              <a:rPr lang="pt-BR" dirty="0" smtClean="0"/>
              <a:t> </a:t>
            </a:r>
            <a:r>
              <a:rPr lang="pt-BR" dirty="0" err="1" smtClean="0"/>
              <a:t>solving</a:t>
            </a:r>
            <a:r>
              <a:rPr lang="pt-BR" dirty="0" smtClean="0"/>
              <a:t> </a:t>
            </a:r>
            <a:r>
              <a:rPr lang="pt-BR" dirty="0" err="1" smtClean="0"/>
              <a:t>methods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4300" b="12171"/>
          <a:stretch/>
        </p:blipFill>
        <p:spPr>
          <a:xfrm>
            <a:off x="518615" y="1529254"/>
            <a:ext cx="11059378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106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Problem</a:t>
            </a:r>
            <a:r>
              <a:rPr lang="pt-BR" dirty="0" smtClean="0"/>
              <a:t> </a:t>
            </a:r>
            <a:r>
              <a:rPr lang="pt-BR" dirty="0" err="1" smtClean="0"/>
              <a:t>solving</a:t>
            </a:r>
            <a:r>
              <a:rPr lang="pt-BR" dirty="0" smtClean="0"/>
              <a:t> </a:t>
            </a:r>
            <a:r>
              <a:rPr lang="pt-BR" dirty="0" err="1" smtClean="0"/>
              <a:t>methods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4335" b="13567"/>
          <a:stretch/>
        </p:blipFill>
        <p:spPr>
          <a:xfrm>
            <a:off x="532263" y="1671145"/>
            <a:ext cx="11045730" cy="44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792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Problem</a:t>
            </a:r>
            <a:r>
              <a:rPr lang="pt-BR" dirty="0" smtClean="0"/>
              <a:t> </a:t>
            </a:r>
            <a:r>
              <a:rPr lang="pt-BR" dirty="0" err="1" smtClean="0"/>
              <a:t>solving</a:t>
            </a:r>
            <a:r>
              <a:rPr lang="pt-BR" dirty="0" smtClean="0"/>
              <a:t> </a:t>
            </a:r>
            <a:r>
              <a:rPr lang="pt-BR" dirty="0" err="1" smtClean="0"/>
              <a:t>methods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3845" b="12577"/>
          <a:stretch/>
        </p:blipFill>
        <p:spPr>
          <a:xfrm>
            <a:off x="764274" y="1623847"/>
            <a:ext cx="10404285" cy="430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85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Problem</a:t>
            </a:r>
            <a:r>
              <a:rPr lang="pt-BR" dirty="0" smtClean="0"/>
              <a:t> </a:t>
            </a:r>
            <a:r>
              <a:rPr lang="pt-BR" dirty="0" err="1" smtClean="0"/>
              <a:t>solving</a:t>
            </a:r>
            <a:r>
              <a:rPr lang="pt-BR" dirty="0" smtClean="0"/>
              <a:t> </a:t>
            </a:r>
            <a:r>
              <a:rPr lang="pt-BR" dirty="0" err="1" smtClean="0"/>
              <a:t>methods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3825" b="11868"/>
          <a:stretch/>
        </p:blipFill>
        <p:spPr>
          <a:xfrm>
            <a:off x="573205" y="1592317"/>
            <a:ext cx="10868309" cy="45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383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Problem</a:t>
            </a:r>
            <a:r>
              <a:rPr lang="pt-BR" dirty="0" smtClean="0"/>
              <a:t> </a:t>
            </a:r>
            <a:r>
              <a:rPr lang="pt-BR" dirty="0" err="1" smtClean="0"/>
              <a:t>solving</a:t>
            </a:r>
            <a:r>
              <a:rPr lang="pt-BR" dirty="0" smtClean="0"/>
              <a:t> </a:t>
            </a:r>
            <a:r>
              <a:rPr lang="pt-BR" dirty="0" err="1" smtClean="0"/>
              <a:t>methods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4175" b="10848"/>
          <a:stretch/>
        </p:blipFill>
        <p:spPr>
          <a:xfrm>
            <a:off x="655092" y="1655379"/>
            <a:ext cx="10322398" cy="435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592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Problem</a:t>
            </a:r>
            <a:r>
              <a:rPr lang="pt-BR" dirty="0" smtClean="0"/>
              <a:t> </a:t>
            </a:r>
            <a:r>
              <a:rPr lang="pt-BR" dirty="0" err="1" smtClean="0"/>
              <a:t>solving</a:t>
            </a:r>
            <a:r>
              <a:rPr lang="pt-BR" dirty="0" smtClean="0"/>
              <a:t> </a:t>
            </a:r>
            <a:r>
              <a:rPr lang="pt-BR" dirty="0" err="1" smtClean="0"/>
              <a:t>methods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777" b="10884"/>
          <a:stretch/>
        </p:blipFill>
        <p:spPr>
          <a:xfrm>
            <a:off x="668740" y="1655379"/>
            <a:ext cx="10049444" cy="425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929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Problem</a:t>
            </a:r>
            <a:r>
              <a:rPr lang="pt-BR" dirty="0" smtClean="0"/>
              <a:t> </a:t>
            </a:r>
            <a:r>
              <a:rPr lang="pt-BR" dirty="0" err="1" smtClean="0"/>
              <a:t>solving</a:t>
            </a:r>
            <a:r>
              <a:rPr lang="pt-BR" dirty="0" smtClean="0"/>
              <a:t> </a:t>
            </a:r>
            <a:r>
              <a:rPr lang="pt-BR" dirty="0" err="1" smtClean="0"/>
              <a:t>methods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877" b="12014"/>
          <a:stretch/>
        </p:blipFill>
        <p:spPr>
          <a:xfrm>
            <a:off x="791570" y="1671145"/>
            <a:ext cx="10254159" cy="427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799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Bayes</a:t>
            </a:r>
            <a:r>
              <a:rPr lang="pt-BR" dirty="0" smtClean="0"/>
              <a:t> </a:t>
            </a:r>
            <a:r>
              <a:rPr lang="pt-BR" dirty="0" err="1" smtClean="0"/>
              <a:t>Theorem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789"/>
            <a:ext cx="11992937" cy="52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341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Bayes</a:t>
            </a:r>
            <a:r>
              <a:rPr lang="pt-BR" dirty="0" smtClean="0"/>
              <a:t> </a:t>
            </a:r>
            <a:r>
              <a:rPr lang="pt-BR" dirty="0" err="1" smtClean="0"/>
              <a:t>Theorem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5" y="961348"/>
            <a:ext cx="11248623" cy="51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9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Infinite</a:t>
            </a:r>
            <a:r>
              <a:rPr lang="pt-BR" dirty="0" smtClean="0"/>
              <a:t> world </a:t>
            </a:r>
            <a:r>
              <a:rPr lang="pt-BR" dirty="0" err="1" smtClean="0"/>
              <a:t>of</a:t>
            </a:r>
            <a:r>
              <a:rPr lang="pt-BR" dirty="0" smtClean="0"/>
              <a:t> real </a:t>
            </a:r>
            <a:r>
              <a:rPr lang="pt-BR" dirty="0" err="1" smtClean="0"/>
              <a:t>numbers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3641" b="5531"/>
          <a:stretch/>
        </p:blipFill>
        <p:spPr>
          <a:xfrm>
            <a:off x="386365" y="746975"/>
            <a:ext cx="11137676" cy="506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764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Bayes</a:t>
            </a:r>
            <a:r>
              <a:rPr lang="pt-BR" dirty="0" smtClean="0"/>
              <a:t> </a:t>
            </a:r>
            <a:r>
              <a:rPr lang="pt-BR" dirty="0" err="1" smtClean="0"/>
              <a:t>Theorem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5" y="837127"/>
            <a:ext cx="11732794" cy="512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345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Bayes</a:t>
            </a:r>
            <a:r>
              <a:rPr lang="pt-BR" dirty="0" smtClean="0"/>
              <a:t> </a:t>
            </a:r>
            <a:r>
              <a:rPr lang="pt-BR" dirty="0" err="1" smtClean="0"/>
              <a:t>Theorem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18" y="965915"/>
            <a:ext cx="11832798" cy="46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14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Bayes</a:t>
            </a:r>
            <a:r>
              <a:rPr lang="pt-BR" dirty="0" smtClean="0"/>
              <a:t> </a:t>
            </a:r>
            <a:r>
              <a:rPr lang="pt-BR" dirty="0" err="1" smtClean="0"/>
              <a:t>Theorem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5" y="895473"/>
            <a:ext cx="11786718" cy="54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281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Bayes</a:t>
            </a:r>
            <a:r>
              <a:rPr lang="pt-BR" dirty="0" smtClean="0"/>
              <a:t> </a:t>
            </a:r>
            <a:r>
              <a:rPr lang="pt-BR" dirty="0" err="1" smtClean="0"/>
              <a:t>Theorem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1" y="888641"/>
            <a:ext cx="12090199" cy="53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55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Bayes</a:t>
            </a:r>
            <a:r>
              <a:rPr lang="pt-BR" dirty="0" smtClean="0"/>
              <a:t> </a:t>
            </a:r>
            <a:r>
              <a:rPr lang="pt-BR" dirty="0" err="1" smtClean="0"/>
              <a:t>Theorem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5" y="965915"/>
            <a:ext cx="11384765" cy="516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924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Graded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- </a:t>
            </a:r>
            <a:r>
              <a:rPr lang="pt-BR" dirty="0" err="1" smtClean="0"/>
              <a:t>Bayes</a:t>
            </a:r>
            <a:r>
              <a:rPr lang="pt-BR" dirty="0" smtClean="0"/>
              <a:t> </a:t>
            </a:r>
            <a:r>
              <a:rPr lang="pt-BR" dirty="0" err="1" smtClean="0"/>
              <a:t>Theorem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852487"/>
            <a:ext cx="107061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049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Graded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- </a:t>
            </a:r>
            <a:r>
              <a:rPr lang="pt-BR" dirty="0" err="1" smtClean="0"/>
              <a:t>Bayes</a:t>
            </a:r>
            <a:r>
              <a:rPr lang="pt-BR" dirty="0" smtClean="0"/>
              <a:t> </a:t>
            </a:r>
            <a:r>
              <a:rPr lang="pt-BR" dirty="0" err="1" smtClean="0"/>
              <a:t>Theorem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876300"/>
            <a:ext cx="105632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490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Graded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- </a:t>
            </a:r>
            <a:r>
              <a:rPr lang="pt-BR" dirty="0" err="1" smtClean="0"/>
              <a:t>Bayes</a:t>
            </a:r>
            <a:r>
              <a:rPr lang="pt-BR" dirty="0" smtClean="0"/>
              <a:t> </a:t>
            </a:r>
            <a:r>
              <a:rPr lang="pt-BR" dirty="0" err="1" smtClean="0"/>
              <a:t>Theorem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09" y="869571"/>
            <a:ext cx="106108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40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Graded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- </a:t>
            </a:r>
            <a:r>
              <a:rPr lang="pt-BR" dirty="0" err="1" smtClean="0"/>
              <a:t>Bayes</a:t>
            </a:r>
            <a:r>
              <a:rPr lang="pt-BR" dirty="0" smtClean="0"/>
              <a:t> </a:t>
            </a:r>
            <a:r>
              <a:rPr lang="pt-BR" dirty="0" err="1" smtClean="0"/>
              <a:t>Theorem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749357"/>
            <a:ext cx="1068705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052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Graded</a:t>
            </a:r>
            <a:r>
              <a:rPr lang="pt-BR" dirty="0" smtClean="0"/>
              <a:t> </a:t>
            </a:r>
            <a:r>
              <a:rPr lang="pt-BR" dirty="0" err="1" smtClean="0"/>
              <a:t>quizz</a:t>
            </a:r>
            <a:r>
              <a:rPr lang="pt-BR" dirty="0" smtClean="0"/>
              <a:t>- </a:t>
            </a:r>
            <a:r>
              <a:rPr lang="pt-BR" dirty="0" err="1" smtClean="0"/>
              <a:t>Bayes</a:t>
            </a:r>
            <a:r>
              <a:rPr lang="pt-BR" dirty="0" smtClean="0"/>
              <a:t> </a:t>
            </a:r>
            <a:r>
              <a:rPr lang="pt-BR" dirty="0" err="1" smtClean="0"/>
              <a:t>Theorem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33" y="781216"/>
            <a:ext cx="1033462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83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That</a:t>
            </a:r>
            <a:r>
              <a:rPr lang="pt-BR" dirty="0" smtClean="0"/>
              <a:t> </a:t>
            </a:r>
            <a:r>
              <a:rPr lang="pt-BR" dirty="0" err="1" smtClean="0"/>
              <a:t>jagged</a:t>
            </a:r>
            <a:r>
              <a:rPr lang="pt-BR" dirty="0" smtClean="0"/>
              <a:t> S </a:t>
            </a:r>
            <a:r>
              <a:rPr lang="pt-BR" dirty="0" err="1" smtClean="0"/>
              <a:t>symbol</a:t>
            </a:r>
            <a:r>
              <a:rPr lang="pt-BR" dirty="0" smtClean="0"/>
              <a:t> –</a:t>
            </a:r>
            <a:r>
              <a:rPr lang="pt-BR" dirty="0" err="1" smtClean="0"/>
              <a:t>practice</a:t>
            </a:r>
            <a:r>
              <a:rPr lang="pt-BR" dirty="0" smtClean="0"/>
              <a:t> </a:t>
            </a:r>
            <a:r>
              <a:rPr lang="pt-BR" dirty="0" err="1" smtClean="0"/>
              <a:t>exercises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13407" b="8048"/>
          <a:stretch/>
        </p:blipFill>
        <p:spPr>
          <a:xfrm>
            <a:off x="386365" y="1661375"/>
            <a:ext cx="10674037" cy="471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86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6365" y="270457"/>
            <a:ext cx="6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That</a:t>
            </a:r>
            <a:r>
              <a:rPr lang="pt-BR" dirty="0" smtClean="0"/>
              <a:t> </a:t>
            </a:r>
            <a:r>
              <a:rPr lang="pt-BR" dirty="0" err="1" smtClean="0"/>
              <a:t>jagged</a:t>
            </a:r>
            <a:r>
              <a:rPr lang="pt-BR" dirty="0" smtClean="0"/>
              <a:t> S </a:t>
            </a:r>
            <a:r>
              <a:rPr lang="pt-BR" dirty="0" err="1" smtClean="0"/>
              <a:t>symbol</a:t>
            </a:r>
            <a:r>
              <a:rPr lang="pt-BR" dirty="0" smtClean="0"/>
              <a:t> –</a:t>
            </a:r>
            <a:r>
              <a:rPr lang="pt-BR" dirty="0" err="1" smtClean="0"/>
              <a:t>practice</a:t>
            </a:r>
            <a:r>
              <a:rPr lang="pt-BR" dirty="0" smtClean="0"/>
              <a:t> </a:t>
            </a:r>
            <a:r>
              <a:rPr lang="pt-BR" dirty="0" err="1" smtClean="0"/>
              <a:t>exercises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-228" t="14038" r="228" b="6128"/>
          <a:stretch/>
        </p:blipFill>
        <p:spPr>
          <a:xfrm>
            <a:off x="582098" y="734097"/>
            <a:ext cx="11305102" cy="50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336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17463</TotalTime>
  <Words>378</Words>
  <Application>Microsoft Office PowerPoint</Application>
  <PresentationFormat>Widescreen</PresentationFormat>
  <Paragraphs>79</Paragraphs>
  <Slides>79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Mariana</dc:creator>
  <cp:lastModifiedBy>Mariana</cp:lastModifiedBy>
  <cp:revision>26</cp:revision>
  <dcterms:created xsi:type="dcterms:W3CDTF">2020-02-21T15:18:11Z</dcterms:created>
  <dcterms:modified xsi:type="dcterms:W3CDTF">2020-03-10T15:55:52Z</dcterms:modified>
</cp:coreProperties>
</file>